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63" r:id="rId3"/>
    <p:sldId id="257" r:id="rId4"/>
    <p:sldId id="258" r:id="rId5"/>
    <p:sldId id="259" r:id="rId6"/>
    <p:sldId id="260" r:id="rId7"/>
    <p:sldId id="261" r:id="rId8"/>
    <p:sldId id="262" r:id="rId9"/>
    <p:sldId id="264" r:id="rId10"/>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4560" autoAdjust="0"/>
  </p:normalViewPr>
  <p:slideViewPr>
    <p:cSldViewPr snapToGrid="0">
      <p:cViewPr varScale="1">
        <p:scale>
          <a:sx n="63" d="100"/>
          <a:sy n="63" d="100"/>
        </p:scale>
        <p:origin x="162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FEC50B-0B83-4FE6-9016-086B3384861E}" type="doc">
      <dgm:prSet loTypeId="urn:microsoft.com/office/officeart/2005/8/layout/process1" loCatId="process" qsTypeId="urn:microsoft.com/office/officeart/2005/8/quickstyle/simple1" qsCatId="simple" csTypeId="urn:microsoft.com/office/officeart/2005/8/colors/accent1_2" csCatId="accent1" phldr="1"/>
      <dgm:spPr/>
    </dgm:pt>
    <dgm:pt modelId="{C9258735-C506-481E-967E-7C07C195546B}">
      <dgm:prSet phldrT="[Text]"/>
      <dgm:spPr/>
      <dgm:t>
        <a:bodyPr/>
        <a:lstStyle/>
        <a:p>
          <a:r>
            <a:rPr lang="ru-RU" dirty="0" smtClean="0"/>
            <a:t>крещение Иисуса Иоанном </a:t>
          </a:r>
          <a:endParaRPr lang="en-US" dirty="0"/>
        </a:p>
      </dgm:t>
    </dgm:pt>
    <dgm:pt modelId="{455F2A8A-A96A-49BE-8760-B403BA527661}" type="parTrans" cxnId="{3F90281F-0488-439E-80ED-0136C812F6E1}">
      <dgm:prSet/>
      <dgm:spPr/>
      <dgm:t>
        <a:bodyPr/>
        <a:lstStyle/>
        <a:p>
          <a:endParaRPr lang="en-US"/>
        </a:p>
      </dgm:t>
    </dgm:pt>
    <dgm:pt modelId="{F7750A43-7E1B-4EEF-BC41-DBC7694AFF1A}" type="sibTrans" cxnId="{3F90281F-0488-439E-80ED-0136C812F6E1}">
      <dgm:prSet/>
      <dgm:spPr/>
      <dgm:t>
        <a:bodyPr/>
        <a:lstStyle/>
        <a:p>
          <a:endParaRPr lang="en-US"/>
        </a:p>
      </dgm:t>
    </dgm:pt>
    <dgm:pt modelId="{8D7541A7-C5EF-4861-BB9E-343F1618DEA2}">
      <dgm:prSet phldrT="[Text]"/>
      <dgm:spPr/>
      <dgm:t>
        <a:bodyPr/>
        <a:lstStyle/>
        <a:p>
          <a:r>
            <a:rPr lang="ru-RU" dirty="0" smtClean="0"/>
            <a:t>искушение Иисуса сатаной в пустыне</a:t>
          </a:r>
          <a:endParaRPr lang="en-US" dirty="0"/>
        </a:p>
      </dgm:t>
    </dgm:pt>
    <dgm:pt modelId="{2E375BCB-9E76-4516-B81B-C57E505DED3D}" type="parTrans" cxnId="{239B7DCD-E79E-441A-B183-799EB38181F0}">
      <dgm:prSet/>
      <dgm:spPr/>
      <dgm:t>
        <a:bodyPr/>
        <a:lstStyle/>
        <a:p>
          <a:endParaRPr lang="en-US"/>
        </a:p>
      </dgm:t>
    </dgm:pt>
    <dgm:pt modelId="{BAD57F2B-DC9B-40BD-98BF-8E1CA05F3010}" type="sibTrans" cxnId="{239B7DCD-E79E-441A-B183-799EB38181F0}">
      <dgm:prSet/>
      <dgm:spPr/>
      <dgm:t>
        <a:bodyPr/>
        <a:lstStyle/>
        <a:p>
          <a:endParaRPr lang="en-US"/>
        </a:p>
      </dgm:t>
    </dgm:pt>
    <dgm:pt modelId="{D697BF27-CC31-45D9-8024-7191EF0010F2}" type="pres">
      <dgm:prSet presAssocID="{A2FEC50B-0B83-4FE6-9016-086B3384861E}" presName="Name0" presStyleCnt="0">
        <dgm:presLayoutVars>
          <dgm:dir/>
          <dgm:resizeHandles val="exact"/>
        </dgm:presLayoutVars>
      </dgm:prSet>
      <dgm:spPr/>
    </dgm:pt>
    <dgm:pt modelId="{B7EE8359-60D0-4A87-B7B9-66B2B4F8E99E}" type="pres">
      <dgm:prSet presAssocID="{C9258735-C506-481E-967E-7C07C195546B}" presName="node" presStyleLbl="node1" presStyleIdx="0" presStyleCnt="2">
        <dgm:presLayoutVars>
          <dgm:bulletEnabled val="1"/>
        </dgm:presLayoutVars>
      </dgm:prSet>
      <dgm:spPr/>
      <dgm:t>
        <a:bodyPr/>
        <a:lstStyle/>
        <a:p>
          <a:endParaRPr lang="en-US"/>
        </a:p>
      </dgm:t>
    </dgm:pt>
    <dgm:pt modelId="{03659528-6002-4545-ADB1-E7EE0AC43258}" type="pres">
      <dgm:prSet presAssocID="{F7750A43-7E1B-4EEF-BC41-DBC7694AFF1A}" presName="sibTrans" presStyleLbl="sibTrans2D1" presStyleIdx="0" presStyleCnt="1"/>
      <dgm:spPr/>
      <dgm:t>
        <a:bodyPr/>
        <a:lstStyle/>
        <a:p>
          <a:endParaRPr lang="en-US"/>
        </a:p>
      </dgm:t>
    </dgm:pt>
    <dgm:pt modelId="{90BCA738-A7B1-4423-A5DF-4FD76BD8F13B}" type="pres">
      <dgm:prSet presAssocID="{F7750A43-7E1B-4EEF-BC41-DBC7694AFF1A}" presName="connectorText" presStyleLbl="sibTrans2D1" presStyleIdx="0" presStyleCnt="1"/>
      <dgm:spPr/>
      <dgm:t>
        <a:bodyPr/>
        <a:lstStyle/>
        <a:p>
          <a:endParaRPr lang="en-US"/>
        </a:p>
      </dgm:t>
    </dgm:pt>
    <dgm:pt modelId="{C2AAB531-C944-4079-914C-353F083478BC}" type="pres">
      <dgm:prSet presAssocID="{8D7541A7-C5EF-4861-BB9E-343F1618DEA2}" presName="node" presStyleLbl="node1" presStyleIdx="1" presStyleCnt="2">
        <dgm:presLayoutVars>
          <dgm:bulletEnabled val="1"/>
        </dgm:presLayoutVars>
      </dgm:prSet>
      <dgm:spPr/>
      <dgm:t>
        <a:bodyPr/>
        <a:lstStyle/>
        <a:p>
          <a:endParaRPr lang="en-US"/>
        </a:p>
      </dgm:t>
    </dgm:pt>
  </dgm:ptLst>
  <dgm:cxnLst>
    <dgm:cxn modelId="{239B7DCD-E79E-441A-B183-799EB38181F0}" srcId="{A2FEC50B-0B83-4FE6-9016-086B3384861E}" destId="{8D7541A7-C5EF-4861-BB9E-343F1618DEA2}" srcOrd="1" destOrd="0" parTransId="{2E375BCB-9E76-4516-B81B-C57E505DED3D}" sibTransId="{BAD57F2B-DC9B-40BD-98BF-8E1CA05F3010}"/>
    <dgm:cxn modelId="{0298F14B-6E1E-4085-B2C0-D4610AFAA524}" type="presOf" srcId="{8D7541A7-C5EF-4861-BB9E-343F1618DEA2}" destId="{C2AAB531-C944-4079-914C-353F083478BC}" srcOrd="0" destOrd="0" presId="urn:microsoft.com/office/officeart/2005/8/layout/process1"/>
    <dgm:cxn modelId="{52ADAA3E-C282-44FB-9500-7A2879620312}" type="presOf" srcId="{F7750A43-7E1B-4EEF-BC41-DBC7694AFF1A}" destId="{03659528-6002-4545-ADB1-E7EE0AC43258}" srcOrd="0" destOrd="0" presId="urn:microsoft.com/office/officeart/2005/8/layout/process1"/>
    <dgm:cxn modelId="{A68B4064-1DB0-46FA-9800-758CA8873C7E}" type="presOf" srcId="{C9258735-C506-481E-967E-7C07C195546B}" destId="{B7EE8359-60D0-4A87-B7B9-66B2B4F8E99E}" srcOrd="0" destOrd="0" presId="urn:microsoft.com/office/officeart/2005/8/layout/process1"/>
    <dgm:cxn modelId="{3F90281F-0488-439E-80ED-0136C812F6E1}" srcId="{A2FEC50B-0B83-4FE6-9016-086B3384861E}" destId="{C9258735-C506-481E-967E-7C07C195546B}" srcOrd="0" destOrd="0" parTransId="{455F2A8A-A96A-49BE-8760-B403BA527661}" sibTransId="{F7750A43-7E1B-4EEF-BC41-DBC7694AFF1A}"/>
    <dgm:cxn modelId="{36CA20B6-0F26-442D-A6D3-A1625B5DB377}" type="presOf" srcId="{F7750A43-7E1B-4EEF-BC41-DBC7694AFF1A}" destId="{90BCA738-A7B1-4423-A5DF-4FD76BD8F13B}" srcOrd="1" destOrd="0" presId="urn:microsoft.com/office/officeart/2005/8/layout/process1"/>
    <dgm:cxn modelId="{0FD78396-CC6E-43C6-A597-E2D1B1EC9D43}" type="presOf" srcId="{A2FEC50B-0B83-4FE6-9016-086B3384861E}" destId="{D697BF27-CC31-45D9-8024-7191EF0010F2}" srcOrd="0" destOrd="0" presId="urn:microsoft.com/office/officeart/2005/8/layout/process1"/>
    <dgm:cxn modelId="{1673FCBF-3B33-4F63-B478-E3F0A5AF933A}" type="presParOf" srcId="{D697BF27-CC31-45D9-8024-7191EF0010F2}" destId="{B7EE8359-60D0-4A87-B7B9-66B2B4F8E99E}" srcOrd="0" destOrd="0" presId="urn:microsoft.com/office/officeart/2005/8/layout/process1"/>
    <dgm:cxn modelId="{42E1C3E6-1AE7-4D63-8AAB-784AB1E71BAF}" type="presParOf" srcId="{D697BF27-CC31-45D9-8024-7191EF0010F2}" destId="{03659528-6002-4545-ADB1-E7EE0AC43258}" srcOrd="1" destOrd="0" presId="urn:microsoft.com/office/officeart/2005/8/layout/process1"/>
    <dgm:cxn modelId="{1532BD96-3E95-4273-BACB-E8A38E5FD7C1}" type="presParOf" srcId="{03659528-6002-4545-ADB1-E7EE0AC43258}" destId="{90BCA738-A7B1-4423-A5DF-4FD76BD8F13B}" srcOrd="0" destOrd="0" presId="urn:microsoft.com/office/officeart/2005/8/layout/process1"/>
    <dgm:cxn modelId="{F5E9CE57-8BDB-42AE-84FB-1368B7D0E294}" type="presParOf" srcId="{D697BF27-CC31-45D9-8024-7191EF0010F2}" destId="{C2AAB531-C944-4079-914C-353F083478BC}"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025F09F5-2F34-4B52-9616-B039A3045A6B}" type="datetimeFigureOut">
              <a:rPr lang="en-US" smtClean="0"/>
              <a:t>1/12/2015</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E2C7E6E1-AB8B-4F75-8011-7B826CA79925}" type="slidenum">
              <a:rPr lang="en-US" smtClean="0"/>
              <a:t>‹#›</a:t>
            </a:fld>
            <a:endParaRPr lang="en-US"/>
          </a:p>
        </p:txBody>
      </p:sp>
    </p:spTree>
    <p:extLst>
      <p:ext uri="{BB962C8B-B14F-4D97-AF65-F5344CB8AC3E}">
        <p14:creationId xmlns:p14="http://schemas.microsoft.com/office/powerpoint/2010/main" val="2438719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2C7E6E1-AB8B-4F75-8011-7B826CA79925}" type="slidenum">
              <a:rPr lang="en-US" smtClean="0"/>
              <a:t>1</a:t>
            </a:fld>
            <a:endParaRPr lang="en-US"/>
          </a:p>
        </p:txBody>
      </p:sp>
    </p:spTree>
    <p:extLst>
      <p:ext uri="{BB962C8B-B14F-4D97-AF65-F5344CB8AC3E}">
        <p14:creationId xmlns:p14="http://schemas.microsoft.com/office/powerpoint/2010/main" val="483017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НАЧАЛО ОБЩЕСТВЕННОГО СЛУЖЕНИЯ</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Общественное служение Иисуса длилось около трех с половиной лет. Первый год этого служения можно назвать периодом неизвестности, потому что только в конце этого периода Иисус стал известен в народе. Следующий период длился 1 год и 2 месяца, Иисус провел это время в Галилее. Там Он совершил Свой наиболее обширный труд и достиг наибольшей популярности. К концу этого периода Его популярность пошла на убыль, а число врагов умножилось, и сопротивление их стало более ожесточенным. В течение третьего года, периода оппозиции, Иисус, зная о приближении Голгофы, завершил подготовку Своих учеников, которые в будущем стали Его верными последователями и несли Евангелие людям в течение последующих десятилетий.</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Изучение начальных событий первого периода общественного служения Иисуса поможет нам понять все Его служение в целом. Приведенная ниже таблица показывает, в каких уроках будут изучаться этапы общественного служения Иисуса.</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2C7E6E1-AB8B-4F75-8011-7B826CA79925}" type="slidenum">
              <a:rPr lang="en-US" smtClean="0"/>
              <a:t>3</a:t>
            </a:fld>
            <a:endParaRPr lang="en-US"/>
          </a:p>
        </p:txBody>
      </p:sp>
    </p:spTree>
    <p:extLst>
      <p:ext uri="{BB962C8B-B14F-4D97-AF65-F5344CB8AC3E}">
        <p14:creationId xmlns:p14="http://schemas.microsoft.com/office/powerpoint/2010/main" val="3185628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В этом уроке подробно рассмотрены четыре события начального периода служения Иисуса: первое представление, первое искушение, первые последователи, первое чудо.</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Началу общественного труда предшествовали два важнейших события: крещение Иисуса Иоанном Крестителем и искушение Иисуса сатаной в пустыне.</a:t>
            </a:r>
            <a:endParaRPr lang="en-US"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В первые дни и недели служения Иисуса Его труд был направлен на то, чтобы представить Себя миру.</a:t>
            </a:r>
            <a:endParaRPr lang="en-US" dirty="0"/>
          </a:p>
        </p:txBody>
      </p:sp>
      <p:sp>
        <p:nvSpPr>
          <p:cNvPr id="4" name="Slide Number Placeholder 3"/>
          <p:cNvSpPr>
            <a:spLocks noGrp="1"/>
          </p:cNvSpPr>
          <p:nvPr>
            <p:ph type="sldNum" sz="quarter" idx="10"/>
          </p:nvPr>
        </p:nvSpPr>
        <p:spPr/>
        <p:txBody>
          <a:bodyPr/>
          <a:lstStyle/>
          <a:p>
            <a:fld id="{E2C7E6E1-AB8B-4F75-8011-7B826CA79925}" type="slidenum">
              <a:rPr lang="en-US" smtClean="0"/>
              <a:t>4</a:t>
            </a:fld>
            <a:endParaRPr lang="en-US"/>
          </a:p>
        </p:txBody>
      </p:sp>
    </p:spTree>
    <p:extLst>
      <p:ext uri="{BB962C8B-B14F-4D97-AF65-F5344CB8AC3E}">
        <p14:creationId xmlns:p14="http://schemas.microsoft.com/office/powerpoint/2010/main" val="3744598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ЕЩЕНИЕ ИИСУСА </a:t>
            </a:r>
            <a:br>
              <a:rPr lang="ru-RU" dirty="0" smtClean="0"/>
            </a:br>
            <a:r>
              <a:rPr lang="ru-RU" dirty="0" smtClean="0"/>
              <a:t>( Мф. 3:13-17; </a:t>
            </a:r>
            <a:r>
              <a:rPr lang="ru-RU" dirty="0" err="1" smtClean="0"/>
              <a:t>Мк</a:t>
            </a:r>
            <a:r>
              <a:rPr lang="ru-RU" dirty="0" smtClean="0"/>
              <a:t>. 1:9-11; </a:t>
            </a:r>
            <a:r>
              <a:rPr lang="ru-RU" dirty="0" err="1" smtClean="0"/>
              <a:t>Лк</a:t>
            </a:r>
            <a:r>
              <a:rPr lang="ru-RU" dirty="0" smtClean="0"/>
              <a:t>. 3:21-23)</a:t>
            </a:r>
          </a:p>
          <a:p>
            <a:r>
              <a:rPr lang="ru-RU" dirty="0" smtClean="0"/>
              <a:t>Множество народа собиралось вокруг Иоанна Крестителя, чтобы слушать его проповеди и креститься от него (Мф. 3:5-7; </a:t>
            </a:r>
            <a:r>
              <a:rPr lang="ru-RU" dirty="0" err="1" smtClean="0"/>
              <a:t>Мк</a:t>
            </a:r>
            <a:r>
              <a:rPr lang="ru-RU" dirty="0" smtClean="0"/>
              <a:t>. 1:5,7). Наступил момент, когда и Иисус пришел к Иоанну, чтобы "...креститься от него" (Мф. 3:13). </a:t>
            </a:r>
          </a:p>
          <a:p>
            <a:r>
              <a:rPr lang="ru-RU" dirty="0" smtClean="0"/>
              <a:t>Знал ли Иоанн Креститель Иисуса Христа лично до того, как крестил Его? Многие отвечают отрицательно на том основании, что они жили в противоположных концах страны и, кроме того, Иоанн Креститель многие годы провел в пустыне. Но даже если они и не встречались, то все же должны были знать друг о друге. Иисус и Иоанн были родственниками, и их родители вряд ли скрывали от них чудесные обстоятельства, сопровождавшие их рождение.</a:t>
            </a:r>
          </a:p>
          <a:p>
            <a:r>
              <a:rPr lang="ru-RU" dirty="0" smtClean="0"/>
              <a:t>Иоанн не решался крестить Иисуса, так как сознавал, что Иисусу не в чем каяться. Он воскликнул: "...мне надобно креститься от Тебя, и Ты ли приходишь ко мне?" (Мф. 3:14). На что Иисус ответил ему: "...оставь теперь; ибо так надлежит нам исполнить всякую правду" (Мф. 3:15). Фраза, сказанная Христом, несколько загадочна, но ясно одно, Иисус знал, что так будет правильно. Только исполнив все до мельчайших подробностей, Иисус мог соединиться с новым Божиим народом, который готов был принять Его как Мессию. </a:t>
            </a:r>
          </a:p>
          <a:p>
            <a:r>
              <a:rPr lang="ru-RU" dirty="0" smtClean="0"/>
              <a:t>Иоанн Креститель нуждался в ясном указании от Бога, например в необычном знамении. Во время крещения Иисуса Бог указал на Него Иоанну как на Своего "Сына Возлюбленного" (Мф. 3:16-17; Ин. 1:32-34). Представляя Иисуса множеству людей, Иоанн Креститель засвидетельствовал о полученном откровении. Он узнал Спасителя по небесному знамению, целью которого было указать на Иисуса как на истинного Мессию, обещанного Израилю, а также как на Того, Кто обладает необыкновенной властью, крестить Духом Святым (Ин. 1:33).</a:t>
            </a:r>
          </a:p>
          <a:p>
            <a:r>
              <a:rPr lang="ru-RU" dirty="0" smtClean="0"/>
              <a:t>ИИСУС ПЕРЕД НАРОДОМ</a:t>
            </a:r>
            <a:br>
              <a:rPr lang="ru-RU" dirty="0" smtClean="0"/>
            </a:br>
            <a:r>
              <a:rPr lang="ru-RU" dirty="0" smtClean="0"/>
              <a:t>( Мф. 3:13-17; </a:t>
            </a:r>
            <a:r>
              <a:rPr lang="ru-RU" dirty="0" err="1" smtClean="0"/>
              <a:t>Мк</a:t>
            </a:r>
            <a:r>
              <a:rPr lang="ru-RU" dirty="0" smtClean="0"/>
              <a:t>. 1:9-11; </a:t>
            </a:r>
            <a:r>
              <a:rPr lang="ru-RU" dirty="0" err="1" smtClean="0"/>
              <a:t>Лк</a:t>
            </a:r>
            <a:r>
              <a:rPr lang="ru-RU" dirty="0" smtClean="0"/>
              <a:t>. 3:21-23; Ин. 1:29-31)</a:t>
            </a:r>
          </a:p>
          <a:p>
            <a:r>
              <a:rPr lang="ru-RU" dirty="0" smtClean="0"/>
              <a:t>Теперь Иоанн Креститель был убежден, что Иисус является Мессией. Он засвидетельствовал об Иисусе как о предназначенной Жертве за грехи всех людей: "...вот Агнец Божий, Который берет на Себя грех мира" (Ин. 1:29). </a:t>
            </a:r>
          </a:p>
          <a:p>
            <a:r>
              <a:rPr lang="ru-RU" dirty="0" smtClean="0"/>
              <a:t>Много столетий назад Бог повелел Своему избранному народу приносить в жертву ягненка для искупления грехов. Это жертвоприношение было только прообразом того, что Бог должен был совершить однажды. Иисус Христос стал тем Агнцем, Который действительно искупил грех всего мира. Ему предстояло умереть за грехи других, хотя Сам Он не совершил ни одного греха. Многие евреи не поняли этого, так как у них были совершенно другие представления о Мессии. Они рассчитывали, что Мессия будет провозглашен царем, победителем и освободителем, поэтому они отказывались принять Иисуса как Агнца Божьего.</a:t>
            </a:r>
          </a:p>
          <a:p>
            <a:r>
              <a:rPr lang="ru-RU" dirty="0" smtClean="0"/>
              <a:t>Иисус был единственно возможной искупительной жертвой ( Евр. 9:22-28), так как:</a:t>
            </a:r>
          </a:p>
          <a:p>
            <a:r>
              <a:rPr lang="ru-RU" dirty="0" smtClean="0"/>
              <a:t>являясь истинным Человеком, только Он мог занять место на кресте;</a:t>
            </a:r>
          </a:p>
          <a:p>
            <a:r>
              <a:rPr lang="ru-RU" dirty="0" smtClean="0"/>
              <a:t>являясь истинным Богом, только Он мог быть совершенной жертвой без порока;</a:t>
            </a:r>
          </a:p>
          <a:p>
            <a:r>
              <a:rPr lang="ru-RU" dirty="0" smtClean="0"/>
              <a:t>Своим воскресением из мертвых Он победил смерть.</a:t>
            </a:r>
          </a:p>
          <a:p>
            <a:endParaRPr lang="ru-RU" dirty="0" smtClean="0"/>
          </a:p>
          <a:p>
            <a:endParaRPr lang="en-US" dirty="0"/>
          </a:p>
        </p:txBody>
      </p:sp>
      <p:sp>
        <p:nvSpPr>
          <p:cNvPr id="4" name="Slide Number Placeholder 3"/>
          <p:cNvSpPr>
            <a:spLocks noGrp="1"/>
          </p:cNvSpPr>
          <p:nvPr>
            <p:ph type="sldNum" sz="quarter" idx="10"/>
          </p:nvPr>
        </p:nvSpPr>
        <p:spPr/>
        <p:txBody>
          <a:bodyPr/>
          <a:lstStyle/>
          <a:p>
            <a:fld id="{E2C7E6E1-AB8B-4F75-8011-7B826CA79925}" type="slidenum">
              <a:rPr lang="en-US" smtClean="0"/>
              <a:t>5</a:t>
            </a:fld>
            <a:endParaRPr lang="en-US"/>
          </a:p>
        </p:txBody>
      </p:sp>
    </p:spTree>
    <p:extLst>
      <p:ext uri="{BB962C8B-B14F-4D97-AF65-F5344CB8AC3E}">
        <p14:creationId xmlns:p14="http://schemas.microsoft.com/office/powerpoint/2010/main" val="4015085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ИСКУШЕНИЕ В ПУСТЫНЕ </a:t>
            </a:r>
            <a:br>
              <a:rPr lang="ru-RU" dirty="0" smtClean="0"/>
            </a:br>
            <a:r>
              <a:rPr lang="ru-RU" dirty="0" smtClean="0"/>
              <a:t>( Мф. 4:1-11; </a:t>
            </a:r>
            <a:r>
              <a:rPr lang="ru-RU" dirty="0" err="1" smtClean="0"/>
              <a:t>Мк</a:t>
            </a:r>
            <a:r>
              <a:rPr lang="ru-RU" dirty="0" smtClean="0"/>
              <a:t>. 1:12-13; </a:t>
            </a:r>
            <a:r>
              <a:rPr lang="ru-RU" dirty="0" err="1" smtClean="0"/>
              <a:t>Лк</a:t>
            </a:r>
            <a:r>
              <a:rPr lang="ru-RU" dirty="0" smtClean="0"/>
              <a:t>. 4:1-13)</a:t>
            </a:r>
          </a:p>
          <a:p>
            <a:r>
              <a:rPr lang="ru-RU" dirty="0" smtClean="0"/>
              <a:t>Сразу же после крещения Иисус "...возвратился от Иордана и поведен был Духом в пустыню. Там сорок дней Он был искушаем от </a:t>
            </a:r>
            <a:r>
              <a:rPr lang="ru-RU" dirty="0" err="1" smtClean="0"/>
              <a:t>диавола</a:t>
            </a:r>
            <a:r>
              <a:rPr lang="ru-RU" dirty="0" smtClean="0"/>
              <a:t>..." (</a:t>
            </a:r>
            <a:r>
              <a:rPr lang="ru-RU" dirty="0" err="1" smtClean="0"/>
              <a:t>Лк</a:t>
            </a:r>
            <a:r>
              <a:rPr lang="ru-RU" dirty="0" smtClean="0"/>
              <a:t>. 4:1-2) . В Евангелиях записано, что сатана трижды искушал Иисуса в пустыне. Иисус, вероятно, перенес много искушений за эти сорок дней, да и на протяжении всей земной жизни сатана часто искушал Его (ср. </a:t>
            </a:r>
            <a:r>
              <a:rPr lang="ru-RU" dirty="0" err="1" smtClean="0"/>
              <a:t>Лк</a:t>
            </a:r>
            <a:r>
              <a:rPr lang="ru-RU" dirty="0" smtClean="0"/>
              <a:t>. 4:13). В Евр. 4:15 говорится, что Иисус был "...подобно нам искушен во всем..." и это подготовило Его быть Ходатаем за людей. Он на личном опыте узнал, какие чувства испытывает человек при искушениях. Но Иисус никогда не поддавался искушениям, Он был без греха. Переносить искушения - это не грех. Грех поддаться искушению, уступить врагу душ человеческих. </a:t>
            </a:r>
          </a:p>
          <a:p>
            <a:r>
              <a:rPr lang="ru-RU" dirty="0" smtClean="0"/>
              <a:t>Прочитайте более подробный рассказ об искушениях в пустыне у Матфея и Луки. Искушения, которыми сатана испытывает верующего, обычно связаны с наиболее острыми нуждами или сильными переживаниями верующего в этот момент. Он также затрагивает самые слабые стороны человеческой природы, а именно: угождение плоти, гордость и властолюбие. Подумайте об уместности первого искушения. И Матфей и Лука свидетельствуют, что Иисус был очень голоден в конце сорокадневного поста (Мф. 4:2; </a:t>
            </a:r>
            <a:r>
              <a:rPr lang="ru-RU" dirty="0" err="1" smtClean="0"/>
              <a:t>Лк</a:t>
            </a:r>
            <a:r>
              <a:rPr lang="ru-RU" dirty="0" smtClean="0"/>
              <a:t>. 4:2), так что искуситель проявил все свое коварство, предлагая страждущему от голода Христу: "...если Ты Сын Божий, то вели этому камню сделаться хлебом" (</a:t>
            </a:r>
            <a:r>
              <a:rPr lang="ru-RU" dirty="0" err="1" smtClean="0"/>
              <a:t>Лк</a:t>
            </a:r>
            <a:r>
              <a:rPr lang="ru-RU" dirty="0" smtClean="0"/>
              <a:t>. 4:3).</a:t>
            </a:r>
          </a:p>
          <a:p>
            <a:r>
              <a:rPr lang="ru-RU" dirty="0" smtClean="0"/>
              <a:t>Этот совет должен был спровоцировать Иисуса. Зачем Ему страдать от голода, когда можно легко насытиться? </a:t>
            </a:r>
            <a:r>
              <a:rPr lang="ru-RU" dirty="0" err="1" smtClean="0"/>
              <a:t>Агарь</a:t>
            </a:r>
            <a:r>
              <a:rPr lang="ru-RU" dirty="0" smtClean="0"/>
              <a:t> в пустыне получила воду, израильский народ в пустыне питался манной, пророк Илия получал пищу, разве не имел Иисус права пожелать того же? Да, Он имел на это право, но не должен был слушаться искусителя. Иисус отверг предложение, процитировав Писание: "...не хлебом одним будет жить человек, но всяким словом, исходящим из уст Божиих" (Втор.8:3; Мф. 4:4; </a:t>
            </a:r>
            <a:r>
              <a:rPr lang="ru-RU" dirty="0" err="1" smtClean="0"/>
              <a:t>Лк</a:t>
            </a:r>
            <a:r>
              <a:rPr lang="ru-RU" dirty="0" smtClean="0"/>
              <a:t>. 4:4).</a:t>
            </a:r>
          </a:p>
          <a:p>
            <a:r>
              <a:rPr lang="ru-RU" dirty="0" smtClean="0"/>
              <a:t>"...Если Ты Сын Божий, бросься отсюда вниз..." (</a:t>
            </a:r>
            <a:r>
              <a:rPr lang="ru-RU" dirty="0" err="1" smtClean="0"/>
              <a:t>Лк</a:t>
            </a:r>
            <a:r>
              <a:rPr lang="ru-RU" dirty="0" smtClean="0"/>
              <a:t>. 4:9). "Крыло храма" - это притвор Соломонов , поднимающийся высоко на стене храмовой ограды. В этом искушении дьявол старался убедить Иисуса, что он хочет помочь Ему успешно совершить Его миссию. Иисус отклонил этот совет, снова использовав Священное Писание: "...не искушай Господа Бога твоего" (Втор.6:16; </a:t>
            </a:r>
            <a:r>
              <a:rPr lang="ru-RU" dirty="0" err="1" smtClean="0"/>
              <a:t>Лк</a:t>
            </a:r>
            <a:r>
              <a:rPr lang="ru-RU" dirty="0" smtClean="0"/>
              <a:t>. 4:12).</a:t>
            </a:r>
          </a:p>
          <a:p>
            <a:r>
              <a:rPr lang="ru-RU" dirty="0" smtClean="0"/>
              <a:t>"...Все это дам Тебе, если падши поклонишься мне" (Мф. 4:9). В этом предложении кроется искушение властолюбием. Иисус знал, как глубоко ожидающее Его унижение, сколько лишений и оскорблений от народа придется Ему перенести, чтобы стать Царем и Спасителем. А дьявол предлагает получить царство мира без труда, всего лишь за мгновенное преклонение перед ним. Иисус и здесь победил дьявола, в третий раз цитируя Священное Писание: "...отойди от Меня, сатана; ибо написано: "Господу Богу твоему поклоняйся и Ему одному служи"(Втор.6:13; Мф. 4:10). Дьявол оставил Христа, "...и се, Ангелы приступили и служили Ему" (ст. 11). Следует понимать, что Иисус в пустыне одержал победу не только над дьяволом, но и над противоречиями мира. Со дня грехопадения Адама возникла великая вражда между человеком и природой. Об Иисусе сказано, что Он в пустыне "был со зверями", возможно, это означает, что Он жил в гармонии с природой и дикие звери не трогали Его.</a:t>
            </a:r>
          </a:p>
          <a:p>
            <a:endParaRPr lang="en-US" dirty="0"/>
          </a:p>
        </p:txBody>
      </p:sp>
      <p:sp>
        <p:nvSpPr>
          <p:cNvPr id="4" name="Slide Number Placeholder 3"/>
          <p:cNvSpPr>
            <a:spLocks noGrp="1"/>
          </p:cNvSpPr>
          <p:nvPr>
            <p:ph type="sldNum" sz="quarter" idx="10"/>
          </p:nvPr>
        </p:nvSpPr>
        <p:spPr/>
        <p:txBody>
          <a:bodyPr/>
          <a:lstStyle/>
          <a:p>
            <a:fld id="{E2C7E6E1-AB8B-4F75-8011-7B826CA79925}" type="slidenum">
              <a:rPr lang="en-US" smtClean="0"/>
              <a:t>6</a:t>
            </a:fld>
            <a:endParaRPr lang="en-US"/>
          </a:p>
        </p:txBody>
      </p:sp>
    </p:spTree>
    <p:extLst>
      <p:ext uri="{BB962C8B-B14F-4D97-AF65-F5344CB8AC3E}">
        <p14:creationId xmlns:p14="http://schemas.microsoft.com/office/powerpoint/2010/main" val="356882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У Иоанна Крестителя были ученики, которые постоянно окружали его и помогали в служении. Увидев Иисуса Христа, Иоанн Креститель сказал двум своим ученикам: "...вот Агнец Божий". Ученики заинтересовались словами учителя и подошли к Иисусу; их звали Андрей и Иоанн. После этой встречи Андрей сказал своему брату Симону: "...мы нашли Мессию, что значит: "Христос". И привел его к Иисусу. Иисус же, взглянув на него, сказал: ты Симон, сын Ионин; ты наречешься </a:t>
            </a:r>
            <a:r>
              <a:rPr lang="ru-RU" dirty="0" err="1" smtClean="0"/>
              <a:t>Кифа</a:t>
            </a:r>
            <a:r>
              <a:rPr lang="ru-RU" dirty="0" smtClean="0"/>
              <a:t>, что значит: "камень" (Ин. 1:41-42).</a:t>
            </a:r>
          </a:p>
          <a:p>
            <a:r>
              <a:rPr lang="ru-RU" dirty="0" smtClean="0"/>
              <a:t>Следуя в Галилею , Иисус встретил Филиппа и призвал его следовать за Ним. Филипп рассказал о Христе своему другу </a:t>
            </a:r>
            <a:r>
              <a:rPr lang="ru-RU" dirty="0" err="1" smtClean="0"/>
              <a:t>Нафанаилу</a:t>
            </a:r>
            <a:r>
              <a:rPr lang="ru-RU" dirty="0" smtClean="0"/>
              <a:t> (его другое имя Варфоломей), но тот не поверил ему. Только настойчивость Филиппа убедила </a:t>
            </a:r>
            <a:r>
              <a:rPr lang="ru-RU" dirty="0" err="1" smtClean="0"/>
              <a:t>Нафанаила</a:t>
            </a:r>
            <a:r>
              <a:rPr lang="ru-RU" dirty="0" smtClean="0"/>
              <a:t>, и он согласился пойти посмотреть на Иисуса. Интересно, что Иисус увидел в </a:t>
            </a:r>
            <a:r>
              <a:rPr lang="ru-RU" dirty="0" err="1" smtClean="0"/>
              <a:t>Нафанаиле</a:t>
            </a:r>
            <a:r>
              <a:rPr lang="ru-RU" dirty="0" smtClean="0"/>
              <a:t> подлинного израильтянина (Ин. 1:47), а </a:t>
            </a:r>
            <a:r>
              <a:rPr lang="ru-RU" dirty="0" err="1" smtClean="0"/>
              <a:t>Нафанаил</a:t>
            </a:r>
            <a:r>
              <a:rPr lang="ru-RU" dirty="0" smtClean="0"/>
              <a:t> - Его человеческую и Божественную природу, сказав: "...Равви! Ты Сын Божий, Ты Царь </a:t>
            </a:r>
            <a:r>
              <a:rPr lang="ru-RU" dirty="0" err="1" smtClean="0"/>
              <a:t>Израилев</a:t>
            </a:r>
            <a:r>
              <a:rPr lang="ru-RU" dirty="0" smtClean="0"/>
              <a:t>" (Ин. 1:49). </a:t>
            </a:r>
          </a:p>
          <a:p>
            <a:r>
              <a:rPr lang="ru-RU" dirty="0" smtClean="0"/>
              <a:t>В этом определении: </a:t>
            </a:r>
          </a:p>
          <a:p>
            <a:r>
              <a:rPr lang="ru-RU" b="1" dirty="0" smtClean="0"/>
              <a:t>Равви и Царь </a:t>
            </a:r>
            <a:r>
              <a:rPr lang="ru-RU" b="1" dirty="0" err="1" smtClean="0"/>
              <a:t>Израилев</a:t>
            </a:r>
            <a:r>
              <a:rPr lang="ru-RU" dirty="0" smtClean="0"/>
              <a:t> - человеческая природа; </a:t>
            </a:r>
          </a:p>
          <a:p>
            <a:r>
              <a:rPr lang="ru-RU" b="1" dirty="0" smtClean="0"/>
              <a:t>Сын Божий</a:t>
            </a:r>
            <a:r>
              <a:rPr lang="ru-RU" dirty="0" smtClean="0"/>
              <a:t> - Божественная природа.</a:t>
            </a:r>
          </a:p>
          <a:p>
            <a:r>
              <a:rPr lang="ru-RU" dirty="0" smtClean="0"/>
              <a:t>Эти пять учеников стали верными последователями Иисуса, вместе с Ним их пригласили в Кану Галилейскую на брачный пир.</a:t>
            </a:r>
          </a:p>
          <a:p>
            <a:endParaRPr lang="en-US" dirty="0"/>
          </a:p>
        </p:txBody>
      </p:sp>
      <p:sp>
        <p:nvSpPr>
          <p:cNvPr id="4" name="Slide Number Placeholder 3"/>
          <p:cNvSpPr>
            <a:spLocks noGrp="1"/>
          </p:cNvSpPr>
          <p:nvPr>
            <p:ph type="sldNum" sz="quarter" idx="10"/>
          </p:nvPr>
        </p:nvSpPr>
        <p:spPr/>
        <p:txBody>
          <a:bodyPr/>
          <a:lstStyle/>
          <a:p>
            <a:fld id="{E2C7E6E1-AB8B-4F75-8011-7B826CA79925}" type="slidenum">
              <a:rPr lang="en-US" smtClean="0"/>
              <a:t>7</a:t>
            </a:fld>
            <a:endParaRPr lang="en-US"/>
          </a:p>
        </p:txBody>
      </p:sp>
    </p:spTree>
    <p:extLst>
      <p:ext uri="{BB962C8B-B14F-4D97-AF65-F5344CB8AC3E}">
        <p14:creationId xmlns:p14="http://schemas.microsoft.com/office/powerpoint/2010/main" val="1678383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dirty="0" smtClean="0"/>
              <a:t>ПЕРВОЕ ЧУДО ( Ин. 2:1-12)</a:t>
            </a:r>
          </a:p>
          <a:p>
            <a:r>
              <a:rPr lang="ru-RU" dirty="0" smtClean="0"/>
              <a:t>Три дня спустя, после того как Иисус призвал первых учеников, Он посетил брачный пир в Кане Галилейской. Во времена Иисуса такие празднества часто продолжались несколько дней. Читая рассказ об этом событии, обратите внимание на то, как Иисус удовлетворял различные нужды людей.</a:t>
            </a:r>
          </a:p>
          <a:p>
            <a:r>
              <a:rPr lang="ru-RU" dirty="0" smtClean="0"/>
              <a:t>Вероятно, брак заключался кем-то из числа близких родственников Марии, матери Иисуса, поэтому она была приглашена вместе с Христом и Его учениками на свадебное торжество.</a:t>
            </a:r>
          </a:p>
          <a:p>
            <a:r>
              <a:rPr lang="ru-RU" dirty="0" smtClean="0"/>
              <a:t>У богатых людей брачное пиршество продолжалось до семи дней, а у бедных до двух дней. Хозяин старался накормить гостей как можно лучше. Обильное угощение служило знаком радости и торжества. Вино играло важную роль на таком торжестве. У евреев вино считалось символом радости и веселья, но употребляли его умеренно.</a:t>
            </a:r>
          </a:p>
          <a:p>
            <a:r>
              <a:rPr lang="ru-RU" dirty="0" smtClean="0"/>
              <a:t>На пире не хватило вина. Мария, узнав об этом, рассказала Иисусу о случившемся. В ответ Иисус спросил: "Что Мне и Тебе, </a:t>
            </a:r>
            <a:r>
              <a:rPr lang="ru-RU" dirty="0" err="1" smtClean="0"/>
              <a:t>Жено</a:t>
            </a:r>
            <a:r>
              <a:rPr lang="ru-RU" dirty="0" smtClean="0"/>
              <a:t>?" (Ин. 2:4). В этих словах не было ничего негативного. Иисус должен был показать Марии, очень дорогому для Него человеку, что Он уже не просто ее сын, но Христос, Сын Божий. Он дал ей понять, что следует уже не ее советам, а действует исключительно по воле Отца Небесного. Назвав Марию "</a:t>
            </a:r>
            <a:r>
              <a:rPr lang="ru-RU" dirty="0" err="1" smtClean="0"/>
              <a:t>Жено</a:t>
            </a:r>
            <a:r>
              <a:rPr lang="ru-RU" dirty="0" smtClean="0"/>
              <a:t>", Иисус высказал этим Свое уважение к ней. Невозможно было сделать это более решительно и вместе с тем нежно, как это сделал Он. Возможно, Мария поняла значение слов Иисуса и потому распорядилась, чтобы слуги делали все, что Он повелит. </a:t>
            </a:r>
          </a:p>
          <a:p>
            <a:r>
              <a:rPr lang="ru-RU" dirty="0" smtClean="0"/>
              <a:t>Евангелист Иоанн говорит, что Иисус явил Свою славу и что Его ученики уверовали в Него (Ин. 2:11). Другие черты Личности Иисуса также проявились на брачном пире. Об этом Фредерик </a:t>
            </a:r>
            <a:r>
              <a:rPr lang="ru-RU" dirty="0" err="1" smtClean="0"/>
              <a:t>Фаррар</a:t>
            </a:r>
            <a:r>
              <a:rPr lang="ru-RU" dirty="0" smtClean="0"/>
              <a:t> пишет так: "Служение Иисуса - это служение радости и мира; Он одобряет не разрушающий аскетизм, а истинную невинность. Его одобрение - не обязательного безбрачия, но священного союза. Он, Который ради облегчения Своего страшного голода не обратил камни пустыни в хлеб, с радостью использует ради других Свою преобразующую силу; и спустя шесть или семь дней после этого искушения Он смягчает недоразумение и печаль скромного свадебного пира, обратив воду в вино".</a:t>
            </a:r>
          </a:p>
          <a:p>
            <a:r>
              <a:rPr lang="ru-RU" dirty="0" smtClean="0"/>
              <a:t>Из описания Иоанна мы видим в Иисусе Творца, Который способен управлять законами природы. Он знает все наши нужды и способен одним только Своим словом совершить то, о чем мы даже не помышляем. Он единственный, Кто способен подарить нам истинную радость и украсить нашу жизнь Своим присутствием. Мы должны исполнять Его повеления, потому что Он Высшее Слово.</a:t>
            </a:r>
          </a:p>
          <a:p>
            <a:r>
              <a:rPr lang="ru-RU" dirty="0" smtClean="0"/>
              <a:t>Из Канны Иисус Христос пошел в </a:t>
            </a:r>
            <a:r>
              <a:rPr lang="ru-RU" dirty="0" err="1" smtClean="0"/>
              <a:t>Капернаум</a:t>
            </a:r>
            <a:r>
              <a:rPr lang="ru-RU" smtClean="0"/>
              <a:t>, город, расположенный на западном берегу Галилейского моря.</a:t>
            </a:r>
          </a:p>
          <a:p>
            <a:endParaRPr lang="en-US"/>
          </a:p>
        </p:txBody>
      </p:sp>
      <p:sp>
        <p:nvSpPr>
          <p:cNvPr id="4" name="Slide Number Placeholder 3"/>
          <p:cNvSpPr>
            <a:spLocks noGrp="1"/>
          </p:cNvSpPr>
          <p:nvPr>
            <p:ph type="sldNum" sz="quarter" idx="10"/>
          </p:nvPr>
        </p:nvSpPr>
        <p:spPr/>
        <p:txBody>
          <a:bodyPr/>
          <a:lstStyle/>
          <a:p>
            <a:fld id="{E2C7E6E1-AB8B-4F75-8011-7B826CA79925}" type="slidenum">
              <a:rPr lang="en-US" smtClean="0"/>
              <a:t>8</a:t>
            </a:fld>
            <a:endParaRPr lang="en-US"/>
          </a:p>
        </p:txBody>
      </p:sp>
    </p:spTree>
    <p:extLst>
      <p:ext uri="{BB962C8B-B14F-4D97-AF65-F5344CB8AC3E}">
        <p14:creationId xmlns:p14="http://schemas.microsoft.com/office/powerpoint/2010/main" val="2402245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1/12/2015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ru-RU" dirty="0"/>
              <a:t>НАЧАЛО ОБЩЕСТВЕННОГО </a:t>
            </a:r>
            <a:r>
              <a:rPr lang="ru-RU" dirty="0" smtClean="0"/>
              <a:t>СЛУЖЕНИЯ</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16965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0470"/>
            <a:ext cx="9144000" cy="6678420"/>
          </a:xfrm>
          <a:prstGeom prst="rect">
            <a:avLst/>
          </a:prstGeom>
        </p:spPr>
      </p:pic>
    </p:spTree>
    <p:extLst>
      <p:ext uri="{BB962C8B-B14F-4D97-AF65-F5344CB8AC3E}">
        <p14:creationId xmlns:p14="http://schemas.microsoft.com/office/powerpoint/2010/main" val="268478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134486885"/>
              </p:ext>
            </p:extLst>
          </p:nvPr>
        </p:nvGraphicFramePr>
        <p:xfrm>
          <a:off x="1" y="360607"/>
          <a:ext cx="9144000" cy="5306096"/>
        </p:xfrm>
        <a:graphic>
          <a:graphicData uri="http://schemas.openxmlformats.org/drawingml/2006/table">
            <a:tbl>
              <a:tblPr firstRow="1" firstCol="1" bandRow="1">
                <a:tableStyleId>{BC89EF96-8CEA-46FF-86C4-4CE0E7609802}</a:tableStyleId>
              </a:tblPr>
              <a:tblGrid>
                <a:gridCol w="1463040"/>
                <a:gridCol w="1645920"/>
                <a:gridCol w="1554480"/>
                <a:gridCol w="1463040"/>
                <a:gridCol w="1554480"/>
                <a:gridCol w="1463040"/>
              </a:tblGrid>
              <a:tr h="674284">
                <a:tc gridSpan="6">
                  <a:txBody>
                    <a:bodyPr/>
                    <a:lstStyle/>
                    <a:p>
                      <a:pPr marL="0" marR="0" algn="ctr">
                        <a:lnSpc>
                          <a:spcPct val="107000"/>
                        </a:lnSpc>
                        <a:spcBef>
                          <a:spcPts val="0"/>
                        </a:spcBef>
                        <a:spcAft>
                          <a:spcPts val="0"/>
                        </a:spcAft>
                      </a:pPr>
                      <a:r>
                        <a:rPr lang="ru-RU" sz="2400" b="1" dirty="0">
                          <a:effectLst/>
                        </a:rPr>
                        <a:t>ОБЩЕСТВЕННОЕ </a:t>
                      </a:r>
                      <a:r>
                        <a:rPr lang="ru-RU" sz="2400" b="1" dirty="0" smtClean="0">
                          <a:effectLst/>
                        </a:rPr>
                        <a:t>СЛУЖЕНИЕ</a:t>
                      </a:r>
                      <a:endParaRPr lang="en-US" sz="2400" b="1" dirty="0" smtClean="0">
                        <a:effectLst/>
                      </a:endParaRPr>
                    </a:p>
                  </a:txBody>
                  <a:tcPr marL="47625" marR="47625" marT="47625" marB="47625"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74284">
                <a:tc gridSpan="2">
                  <a:txBody>
                    <a:bodyPr/>
                    <a:lstStyle/>
                    <a:p>
                      <a:pPr marL="0" marR="0" algn="ctr">
                        <a:lnSpc>
                          <a:spcPct val="107000"/>
                        </a:lnSpc>
                        <a:spcBef>
                          <a:spcPts val="0"/>
                        </a:spcBef>
                        <a:spcAft>
                          <a:spcPts val="0"/>
                        </a:spcAft>
                      </a:pPr>
                      <a:r>
                        <a:rPr lang="ru-RU" sz="1800" b="1" dirty="0">
                          <a:effectLst/>
                        </a:rPr>
                        <a:t>ПЕРВЫЙ ГОД</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c gridSpan="2">
                  <a:txBody>
                    <a:bodyPr/>
                    <a:lstStyle/>
                    <a:p>
                      <a:pPr marL="0" marR="0" algn="ctr">
                        <a:lnSpc>
                          <a:spcPct val="107000"/>
                        </a:lnSpc>
                        <a:spcBef>
                          <a:spcPts val="0"/>
                        </a:spcBef>
                        <a:spcAft>
                          <a:spcPts val="0"/>
                        </a:spcAft>
                      </a:pPr>
                      <a:r>
                        <a:rPr lang="ru-RU" sz="1800" b="1">
                          <a:effectLst/>
                        </a:rPr>
                        <a:t>ВТОРОЙ ГОД</a:t>
                      </a:r>
                      <a:endParaRPr lang="en-US" sz="2800" b="1">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c gridSpan="2">
                  <a:txBody>
                    <a:bodyPr/>
                    <a:lstStyle/>
                    <a:p>
                      <a:pPr marL="0" marR="0" algn="ctr">
                        <a:lnSpc>
                          <a:spcPct val="107000"/>
                        </a:lnSpc>
                        <a:spcBef>
                          <a:spcPts val="0"/>
                        </a:spcBef>
                        <a:spcAft>
                          <a:spcPts val="0"/>
                        </a:spcAft>
                      </a:pPr>
                      <a:r>
                        <a:rPr lang="ru-RU" sz="1800" b="1" dirty="0">
                          <a:effectLst/>
                        </a:rPr>
                        <a:t>ТРЕТИЙ ГОД</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r>
              <a:tr h="674284">
                <a:tc gridSpan="2">
                  <a:txBody>
                    <a:bodyPr/>
                    <a:lstStyle/>
                    <a:p>
                      <a:pPr marL="0" marR="0" algn="ctr">
                        <a:lnSpc>
                          <a:spcPct val="107000"/>
                        </a:lnSpc>
                        <a:spcBef>
                          <a:spcPts val="0"/>
                        </a:spcBef>
                        <a:spcAft>
                          <a:spcPts val="0"/>
                        </a:spcAft>
                      </a:pPr>
                      <a:r>
                        <a:rPr lang="ru-RU" sz="1800" b="0">
                          <a:effectLst/>
                        </a:rPr>
                        <a:t>Неизвестность</a:t>
                      </a:r>
                      <a:endParaRPr lang="en-US" sz="28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c gridSpan="2">
                  <a:txBody>
                    <a:bodyPr/>
                    <a:lstStyle/>
                    <a:p>
                      <a:pPr marL="0" marR="0" algn="ctr">
                        <a:lnSpc>
                          <a:spcPct val="107000"/>
                        </a:lnSpc>
                        <a:spcBef>
                          <a:spcPts val="0"/>
                        </a:spcBef>
                        <a:spcAft>
                          <a:spcPts val="0"/>
                        </a:spcAft>
                      </a:pPr>
                      <a:r>
                        <a:rPr lang="ru-RU" sz="1800" b="0">
                          <a:effectLst/>
                        </a:rPr>
                        <a:t>Популярность </a:t>
                      </a:r>
                      <a:endParaRPr lang="en-US" sz="28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c gridSpan="2">
                  <a:txBody>
                    <a:bodyPr/>
                    <a:lstStyle/>
                    <a:p>
                      <a:pPr marL="0" marR="0" algn="ctr">
                        <a:lnSpc>
                          <a:spcPct val="107000"/>
                        </a:lnSpc>
                        <a:spcBef>
                          <a:spcPts val="0"/>
                        </a:spcBef>
                        <a:spcAft>
                          <a:spcPts val="0"/>
                        </a:spcAft>
                      </a:pPr>
                      <a:r>
                        <a:rPr lang="ru-RU" sz="1800" b="0" dirty="0">
                          <a:effectLst/>
                        </a:rPr>
                        <a:t>Оппозиция</a:t>
                      </a:r>
                      <a:endParaRPr lang="en-US"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r>
              <a:tr h="674284">
                <a:tc>
                  <a:txBody>
                    <a:bodyPr/>
                    <a:lstStyle/>
                    <a:p>
                      <a:pPr marL="0" marR="0" algn="ctr">
                        <a:lnSpc>
                          <a:spcPct val="107000"/>
                        </a:lnSpc>
                        <a:spcBef>
                          <a:spcPts val="0"/>
                        </a:spcBef>
                        <a:spcAft>
                          <a:spcPts val="0"/>
                        </a:spcAft>
                      </a:pPr>
                      <a:r>
                        <a:rPr lang="ru-RU" sz="1800" b="0">
                          <a:effectLst/>
                        </a:rPr>
                        <a:t>4 месяца</a:t>
                      </a:r>
                      <a:endParaRPr lang="en-US" sz="28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1800" b="0">
                          <a:effectLst/>
                        </a:rPr>
                        <a:t>8 месяцев</a:t>
                      </a:r>
                      <a:endParaRPr lang="en-US" sz="28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gridSpan="2">
                  <a:txBody>
                    <a:bodyPr/>
                    <a:lstStyle/>
                    <a:p>
                      <a:pPr marL="0" marR="0" algn="ctr">
                        <a:lnSpc>
                          <a:spcPct val="107000"/>
                        </a:lnSpc>
                        <a:spcBef>
                          <a:spcPts val="0"/>
                        </a:spcBef>
                        <a:spcAft>
                          <a:spcPts val="0"/>
                        </a:spcAft>
                      </a:pPr>
                      <a:r>
                        <a:rPr lang="ru-RU" sz="1800" b="0">
                          <a:effectLst/>
                        </a:rPr>
                        <a:t>14 месяцев</a:t>
                      </a:r>
                      <a:endParaRPr lang="en-US" sz="28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c>
                  <a:txBody>
                    <a:bodyPr/>
                    <a:lstStyle/>
                    <a:p>
                      <a:pPr marL="0" marR="0" algn="ctr">
                        <a:lnSpc>
                          <a:spcPct val="107000"/>
                        </a:lnSpc>
                        <a:spcBef>
                          <a:spcPts val="0"/>
                        </a:spcBef>
                        <a:spcAft>
                          <a:spcPts val="0"/>
                        </a:spcAft>
                      </a:pPr>
                      <a:r>
                        <a:rPr lang="ru-RU" sz="1800" b="0">
                          <a:effectLst/>
                        </a:rPr>
                        <a:t>6 месяцев</a:t>
                      </a:r>
                      <a:endParaRPr lang="en-US" sz="28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1800" b="0">
                          <a:effectLst/>
                        </a:rPr>
                        <a:t>6 месяцев</a:t>
                      </a:r>
                      <a:endParaRPr lang="en-US" sz="28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r>
              <a:tr h="1094414">
                <a:tc>
                  <a:txBody>
                    <a:bodyPr/>
                    <a:lstStyle/>
                    <a:p>
                      <a:pPr marL="0" marR="0" algn="ctr">
                        <a:lnSpc>
                          <a:spcPct val="107000"/>
                        </a:lnSpc>
                        <a:spcBef>
                          <a:spcPts val="0"/>
                        </a:spcBef>
                        <a:spcAft>
                          <a:spcPts val="0"/>
                        </a:spcAft>
                      </a:pPr>
                      <a:r>
                        <a:rPr lang="ru-RU" sz="1800" b="0">
                          <a:effectLst/>
                        </a:rPr>
                        <a:t>НАЧАЛЬНЫЕ СОБЫТИЯ </a:t>
                      </a:r>
                      <a:endParaRPr lang="en-US" sz="28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1800" b="0">
                          <a:effectLst/>
                        </a:rPr>
                        <a:t>РАННЕЕ СЛУЖЕНИЕ</a:t>
                      </a:r>
                      <a:endParaRPr lang="en-US" sz="28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gridSpan="2">
                  <a:txBody>
                    <a:bodyPr/>
                    <a:lstStyle/>
                    <a:p>
                      <a:pPr marL="0" marR="0" algn="ctr">
                        <a:lnSpc>
                          <a:spcPct val="107000"/>
                        </a:lnSpc>
                        <a:spcBef>
                          <a:spcPts val="0"/>
                        </a:spcBef>
                        <a:spcAft>
                          <a:spcPts val="800"/>
                        </a:spcAft>
                      </a:pPr>
                      <a:r>
                        <a:rPr lang="ru-RU" sz="1800" b="0">
                          <a:effectLst/>
                        </a:rPr>
                        <a:t>ШИРОКОЕ СЛУЖЕНИЕ </a:t>
                      </a:r>
                      <a:endParaRPr lang="en-US" sz="28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hMerge="1">
                  <a:txBody>
                    <a:bodyPr/>
                    <a:lstStyle/>
                    <a:p>
                      <a:endParaRPr lang="en-US"/>
                    </a:p>
                  </a:txBody>
                  <a:tcPr/>
                </a:tc>
                <a:tc>
                  <a:txBody>
                    <a:bodyPr/>
                    <a:lstStyle/>
                    <a:p>
                      <a:pPr marL="0" marR="0" algn="ctr">
                        <a:lnSpc>
                          <a:spcPct val="107000"/>
                        </a:lnSpc>
                        <a:spcBef>
                          <a:spcPts val="0"/>
                        </a:spcBef>
                        <a:spcAft>
                          <a:spcPts val="0"/>
                        </a:spcAft>
                      </a:pPr>
                      <a:r>
                        <a:rPr lang="ru-RU" sz="1800" b="0">
                          <a:effectLst/>
                        </a:rPr>
                        <a:t>ОСОБОЕ </a:t>
                      </a:r>
                      <a:br>
                        <a:rPr lang="ru-RU" sz="1800" b="0">
                          <a:effectLst/>
                        </a:rPr>
                      </a:br>
                      <a:r>
                        <a:rPr lang="ru-RU" sz="1800" b="0">
                          <a:effectLst/>
                        </a:rPr>
                        <a:t>СЛУЖЕНИЕ </a:t>
                      </a:r>
                      <a:endParaRPr lang="en-US" sz="28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1800" b="0" dirty="0" smtClean="0">
                          <a:effectLst/>
                        </a:rPr>
                        <a:t>ЗАВЕРШ.</a:t>
                      </a:r>
                    </a:p>
                    <a:p>
                      <a:pPr marL="0" marR="0" algn="ctr">
                        <a:lnSpc>
                          <a:spcPct val="107000"/>
                        </a:lnSpc>
                        <a:spcBef>
                          <a:spcPts val="0"/>
                        </a:spcBef>
                        <a:spcAft>
                          <a:spcPts val="0"/>
                        </a:spcAft>
                      </a:pPr>
                      <a:r>
                        <a:rPr lang="ru-RU" sz="1800" b="0" dirty="0" smtClean="0">
                          <a:effectLst/>
                        </a:rPr>
                        <a:t>СЛУЖЕНИЕ</a:t>
                      </a:r>
                      <a:endParaRPr lang="en-US"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r>
              <a:tr h="1514546">
                <a:tc>
                  <a:txBody>
                    <a:bodyPr/>
                    <a:lstStyle/>
                    <a:p>
                      <a:pPr marL="0" marR="0" algn="ctr">
                        <a:lnSpc>
                          <a:spcPct val="107000"/>
                        </a:lnSpc>
                        <a:spcBef>
                          <a:spcPts val="0"/>
                        </a:spcBef>
                        <a:spcAft>
                          <a:spcPts val="0"/>
                        </a:spcAft>
                      </a:pPr>
                      <a:r>
                        <a:rPr lang="ru-RU" sz="1800" b="0" dirty="0">
                          <a:effectLst/>
                        </a:rPr>
                        <a:t>НАЧАЛО </a:t>
                      </a:r>
                      <a:r>
                        <a:rPr lang="ru-RU" sz="1800" b="0" dirty="0" smtClean="0">
                          <a:effectLst/>
                        </a:rPr>
                        <a:t>ОБЩ.</a:t>
                      </a:r>
                      <a:r>
                        <a:rPr lang="ru-RU" sz="1800" b="0" dirty="0">
                          <a:effectLst/>
                        </a:rPr>
                        <a:t/>
                      </a:r>
                      <a:br>
                        <a:rPr lang="ru-RU" sz="1800" b="0" dirty="0">
                          <a:effectLst/>
                        </a:rPr>
                      </a:br>
                      <a:r>
                        <a:rPr lang="ru-RU" sz="1800" b="0" dirty="0">
                          <a:effectLst/>
                        </a:rPr>
                        <a:t>СЛУЖЕНИЯ</a:t>
                      </a:r>
                      <a:endParaRPr lang="en-US"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1800" b="0">
                          <a:effectLst/>
                        </a:rPr>
                        <a:t>РАННИЙ</a:t>
                      </a:r>
                      <a:br>
                        <a:rPr lang="ru-RU" sz="1800" b="0">
                          <a:effectLst/>
                        </a:rPr>
                      </a:br>
                      <a:r>
                        <a:rPr lang="ru-RU" sz="1800" b="0">
                          <a:effectLst/>
                        </a:rPr>
                        <a:t>ИУДЕЙСКИЙ </a:t>
                      </a:r>
                      <a:br>
                        <a:rPr lang="ru-RU" sz="1800" b="0">
                          <a:effectLst/>
                        </a:rPr>
                      </a:br>
                      <a:r>
                        <a:rPr lang="ru-RU" sz="1800" b="0">
                          <a:effectLst/>
                        </a:rPr>
                        <a:t>ПЕРИОД</a:t>
                      </a:r>
                      <a:r>
                        <a:rPr lang="en-US" sz="1800" b="0">
                          <a:effectLst/>
                        </a:rPr>
                        <a:t> </a:t>
                      </a:r>
                      <a:endParaRPr lang="en-US" sz="28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1800" b="0">
                          <a:effectLst/>
                        </a:rPr>
                        <a:t>РАННИЙ ГАЛИЛЕЙСКИЙ</a:t>
                      </a:r>
                      <a:br>
                        <a:rPr lang="ru-RU" sz="1800" b="0">
                          <a:effectLst/>
                        </a:rPr>
                      </a:br>
                      <a:r>
                        <a:rPr lang="ru-RU" sz="1800" b="0">
                          <a:effectLst/>
                        </a:rPr>
                        <a:t>ПЕРИОД </a:t>
                      </a:r>
                      <a:endParaRPr lang="en-US" sz="2800" b="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1800" b="0" dirty="0">
                          <a:effectLst/>
                        </a:rPr>
                        <a:t>СРЕДНИЙ</a:t>
                      </a:r>
                      <a:br>
                        <a:rPr lang="ru-RU" sz="1800" b="0" dirty="0">
                          <a:effectLst/>
                        </a:rPr>
                      </a:br>
                      <a:r>
                        <a:rPr lang="ru-RU" sz="1800" b="0" dirty="0" smtClean="0">
                          <a:effectLst/>
                        </a:rPr>
                        <a:t>ГАЛИЛ.</a:t>
                      </a:r>
                      <a:r>
                        <a:rPr lang="ru-RU" sz="1800" b="0" dirty="0">
                          <a:effectLst/>
                        </a:rPr>
                        <a:t/>
                      </a:r>
                      <a:br>
                        <a:rPr lang="ru-RU" sz="1800" b="0" dirty="0">
                          <a:effectLst/>
                        </a:rPr>
                      </a:br>
                      <a:r>
                        <a:rPr lang="ru-RU" sz="1800" b="0" dirty="0">
                          <a:effectLst/>
                        </a:rPr>
                        <a:t>ПЕРИОД </a:t>
                      </a:r>
                      <a:endParaRPr lang="en-US"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1800" b="0" dirty="0">
                          <a:effectLst/>
                        </a:rPr>
                        <a:t>ПОЗДНИЙ </a:t>
                      </a:r>
                      <a:r>
                        <a:rPr lang="ru-RU" sz="1800" b="0" dirty="0" smtClean="0">
                          <a:effectLst/>
                        </a:rPr>
                        <a:t>ГАЛИЛ.</a:t>
                      </a:r>
                      <a:r>
                        <a:rPr lang="en-US" sz="1800" b="0" dirty="0">
                          <a:effectLst/>
                        </a:rPr>
                        <a:t> </a:t>
                      </a:r>
                      <a:r>
                        <a:rPr lang="ru-RU" sz="1800" b="0" dirty="0">
                          <a:effectLst/>
                        </a:rPr>
                        <a:t/>
                      </a:r>
                      <a:br>
                        <a:rPr lang="ru-RU" sz="1800" b="0" dirty="0">
                          <a:effectLst/>
                        </a:rPr>
                      </a:br>
                      <a:r>
                        <a:rPr lang="ru-RU" sz="1800" b="0" dirty="0">
                          <a:effectLst/>
                        </a:rPr>
                        <a:t>ПЕРИОД </a:t>
                      </a:r>
                      <a:endParaRPr lang="en-US"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c>
                  <a:txBody>
                    <a:bodyPr/>
                    <a:lstStyle/>
                    <a:p>
                      <a:pPr marL="0" marR="0" algn="ctr">
                        <a:lnSpc>
                          <a:spcPct val="107000"/>
                        </a:lnSpc>
                        <a:spcBef>
                          <a:spcPts val="0"/>
                        </a:spcBef>
                        <a:spcAft>
                          <a:spcPts val="0"/>
                        </a:spcAft>
                      </a:pPr>
                      <a:r>
                        <a:rPr lang="ru-RU" sz="1800" b="0" dirty="0">
                          <a:effectLst/>
                        </a:rPr>
                        <a:t>ПОЗДНИЙ ИУДЕЙСКИЙ</a:t>
                      </a:r>
                      <a:r>
                        <a:rPr lang="en-US" sz="1800" b="0" dirty="0">
                          <a:effectLst/>
                        </a:rPr>
                        <a:t> </a:t>
                      </a:r>
                      <a:r>
                        <a:rPr lang="ru-RU" sz="1800" b="0" dirty="0">
                          <a:effectLst/>
                        </a:rPr>
                        <a:t/>
                      </a:r>
                      <a:br>
                        <a:rPr lang="ru-RU" sz="1800" b="0" dirty="0">
                          <a:effectLst/>
                        </a:rPr>
                      </a:br>
                      <a:r>
                        <a:rPr lang="ru-RU" sz="1800" b="0" dirty="0">
                          <a:effectLst/>
                        </a:rPr>
                        <a:t>ПЕРИОД </a:t>
                      </a:r>
                      <a:endParaRPr lang="en-US" sz="2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nchor="ctr"/>
                </a:tc>
              </a:tr>
            </a:tbl>
          </a:graphicData>
        </a:graphic>
      </p:graphicFrame>
    </p:spTree>
    <p:extLst>
      <p:ext uri="{BB962C8B-B14F-4D97-AF65-F5344CB8AC3E}">
        <p14:creationId xmlns:p14="http://schemas.microsoft.com/office/powerpoint/2010/main" val="2042276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Цель - представить Себя </a:t>
            </a:r>
            <a:r>
              <a:rPr lang="ru-RU" dirty="0" smtClean="0"/>
              <a:t>миру</a:t>
            </a:r>
            <a:endParaRPr lang="en-US" dirty="0"/>
          </a:p>
        </p:txBody>
      </p:sp>
      <p:sp>
        <p:nvSpPr>
          <p:cNvPr id="3" name="Content Placeholder 2"/>
          <p:cNvSpPr>
            <a:spLocks noGrp="1"/>
          </p:cNvSpPr>
          <p:nvPr>
            <p:ph idx="1"/>
          </p:nvPr>
        </p:nvSpPr>
        <p:spPr>
          <a:xfrm>
            <a:off x="750626" y="1825625"/>
            <a:ext cx="7764723" cy="2173169"/>
          </a:xfrm>
        </p:spPr>
        <p:txBody>
          <a:bodyPr>
            <a:normAutofit/>
          </a:bodyPr>
          <a:lstStyle/>
          <a:p>
            <a:r>
              <a:rPr lang="ru-RU" dirty="0" smtClean="0">
                <a:solidFill>
                  <a:srgbClr val="000000"/>
                </a:solidFill>
                <a:latin typeface="Arial" panose="020B0604020202020204" pitchFamily="34" charset="0"/>
                <a:ea typeface="Times New Roman" panose="02020603050405020304" pitchFamily="18" charset="0"/>
              </a:rPr>
              <a:t>первое представление</a:t>
            </a:r>
          </a:p>
          <a:p>
            <a:r>
              <a:rPr lang="ru-RU" dirty="0" smtClean="0">
                <a:solidFill>
                  <a:srgbClr val="000000"/>
                </a:solidFill>
                <a:latin typeface="Arial" panose="020B0604020202020204" pitchFamily="34" charset="0"/>
                <a:ea typeface="Times New Roman" panose="02020603050405020304" pitchFamily="18" charset="0"/>
              </a:rPr>
              <a:t>первое искушение</a:t>
            </a:r>
          </a:p>
          <a:p>
            <a:r>
              <a:rPr lang="ru-RU" dirty="0" smtClean="0">
                <a:solidFill>
                  <a:srgbClr val="000000"/>
                </a:solidFill>
                <a:latin typeface="Arial" panose="020B0604020202020204" pitchFamily="34" charset="0"/>
                <a:ea typeface="Times New Roman" panose="02020603050405020304" pitchFamily="18" charset="0"/>
              </a:rPr>
              <a:t>первые последователи</a:t>
            </a:r>
          </a:p>
          <a:p>
            <a:r>
              <a:rPr lang="ru-RU" dirty="0" smtClean="0">
                <a:solidFill>
                  <a:srgbClr val="000000"/>
                </a:solidFill>
                <a:latin typeface="Arial" panose="020B0604020202020204" pitchFamily="34" charset="0"/>
                <a:ea typeface="Times New Roman" panose="02020603050405020304" pitchFamily="18" charset="0"/>
              </a:rPr>
              <a:t>первое </a:t>
            </a:r>
            <a:r>
              <a:rPr lang="ru-RU" dirty="0">
                <a:solidFill>
                  <a:srgbClr val="000000"/>
                </a:solidFill>
                <a:latin typeface="Arial" panose="020B0604020202020204" pitchFamily="34" charset="0"/>
                <a:ea typeface="Times New Roman" panose="02020603050405020304" pitchFamily="18" charset="0"/>
              </a:rPr>
              <a:t>чудо</a:t>
            </a:r>
            <a:endParaRPr lang="en-US" dirty="0"/>
          </a:p>
        </p:txBody>
      </p:sp>
      <p:graphicFrame>
        <p:nvGraphicFramePr>
          <p:cNvPr id="4" name="Diagram 3"/>
          <p:cNvGraphicFramePr/>
          <p:nvPr>
            <p:extLst>
              <p:ext uri="{D42A27DB-BD31-4B8C-83A1-F6EECF244321}">
                <p14:modId xmlns:p14="http://schemas.microsoft.com/office/powerpoint/2010/main" val="3202341407"/>
              </p:ext>
            </p:extLst>
          </p:nvPr>
        </p:nvGraphicFramePr>
        <p:xfrm>
          <a:off x="1524000" y="2952845"/>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27944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4961" y="322263"/>
            <a:ext cx="3228975" cy="1325563"/>
          </a:xfrm>
        </p:spPr>
        <p:txBody>
          <a:bodyPr/>
          <a:lstStyle/>
          <a:p>
            <a:r>
              <a:rPr lang="ru-RU" dirty="0"/>
              <a:t>КРЕЩЕНИЕ ИИСУСА</a:t>
            </a:r>
            <a:endParaRPr lang="en-US" dirty="0"/>
          </a:p>
        </p:txBody>
      </p:sp>
      <p:sp>
        <p:nvSpPr>
          <p:cNvPr id="3" name="Content Placeholder 2"/>
          <p:cNvSpPr>
            <a:spLocks noGrp="1"/>
          </p:cNvSpPr>
          <p:nvPr>
            <p:ph idx="1"/>
          </p:nvPr>
        </p:nvSpPr>
        <p:spPr>
          <a:xfrm>
            <a:off x="4986338" y="1825625"/>
            <a:ext cx="3529012" cy="4775200"/>
          </a:xfrm>
        </p:spPr>
        <p:txBody>
          <a:bodyPr>
            <a:normAutofit fontScale="92500" lnSpcReduction="20000"/>
          </a:bodyPr>
          <a:lstStyle/>
          <a:p>
            <a:r>
              <a:rPr lang="ru-RU" dirty="0"/>
              <a:t>"...мне надобно креститься от Тебя, и Ты ли приходишь ко мне?" (Мф. </a:t>
            </a:r>
            <a:r>
              <a:rPr lang="ru-RU" dirty="0" smtClean="0"/>
              <a:t>3:14)</a:t>
            </a:r>
          </a:p>
          <a:p>
            <a:r>
              <a:rPr lang="ru-RU" dirty="0" smtClean="0"/>
              <a:t>На </a:t>
            </a:r>
            <a:r>
              <a:rPr lang="ru-RU" dirty="0"/>
              <a:t>что Иисус ответил ему: "...оставь теперь; ибо так надлежит нам исполнить всякую правду" (Мф. </a:t>
            </a:r>
            <a:r>
              <a:rPr lang="ru-RU" dirty="0" smtClean="0"/>
              <a:t>3:15</a:t>
            </a:r>
          </a:p>
          <a:p>
            <a:r>
              <a:rPr lang="ru-RU" dirty="0"/>
              <a:t>"...вот Агнец Божий, Который берет на Себя грех мира" (Ин. 1:29</a:t>
            </a:r>
            <a:r>
              <a:rPr lang="ru-RU" dirty="0" smtClean="0"/>
              <a:t>)</a:t>
            </a:r>
            <a:endParaRPr lang="en-US" dirty="0"/>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9136" r="7392"/>
          <a:stretch/>
        </p:blipFill>
        <p:spPr>
          <a:xfrm>
            <a:off x="0" y="0"/>
            <a:ext cx="4786312" cy="6762750"/>
          </a:xfrm>
          <a:prstGeom prst="rect">
            <a:avLst/>
          </a:prstGeom>
        </p:spPr>
      </p:pic>
    </p:spTree>
    <p:extLst>
      <p:ext uri="{BB962C8B-B14F-4D97-AF65-F5344CB8AC3E}">
        <p14:creationId xmlns:p14="http://schemas.microsoft.com/office/powerpoint/2010/main" val="1545692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1767"/>
            <a:ext cx="7886700" cy="1097914"/>
          </a:xfrm>
        </p:spPr>
        <p:txBody>
          <a:bodyPr/>
          <a:lstStyle/>
          <a:p>
            <a:r>
              <a:rPr lang="ru-RU" dirty="0"/>
              <a:t>ИСКУШЕНИЕ В ПУСТЫНЕ </a:t>
            </a:r>
            <a:endParaRPr lang="en-US" dirty="0"/>
          </a:p>
        </p:txBody>
      </p:sp>
      <p:sp>
        <p:nvSpPr>
          <p:cNvPr id="3" name="Content Placeholder 2"/>
          <p:cNvSpPr>
            <a:spLocks noGrp="1"/>
          </p:cNvSpPr>
          <p:nvPr>
            <p:ph idx="1"/>
          </p:nvPr>
        </p:nvSpPr>
        <p:spPr>
          <a:xfrm>
            <a:off x="628650" y="1051560"/>
            <a:ext cx="7886700" cy="5471160"/>
          </a:xfrm>
        </p:spPr>
        <p:txBody>
          <a:bodyPr>
            <a:normAutofit lnSpcReduction="10000"/>
          </a:bodyPr>
          <a:lstStyle/>
          <a:p>
            <a:r>
              <a:rPr lang="ru-RU" dirty="0"/>
              <a:t>"...если Ты Сын Божий, то вели этому камню сделаться хлебом" (</a:t>
            </a:r>
            <a:r>
              <a:rPr lang="ru-RU" dirty="0" err="1"/>
              <a:t>Лк</a:t>
            </a:r>
            <a:r>
              <a:rPr lang="ru-RU" dirty="0"/>
              <a:t>. 4:3</a:t>
            </a:r>
            <a:r>
              <a:rPr lang="ru-RU" dirty="0" smtClean="0"/>
              <a:t>)</a:t>
            </a:r>
          </a:p>
          <a:p>
            <a:r>
              <a:rPr lang="ru-RU" dirty="0"/>
              <a:t>"...не хлебом одним будет жить человек, но всяким словом, исходящим </a:t>
            </a:r>
            <a:endParaRPr lang="ru-RU" dirty="0" smtClean="0"/>
          </a:p>
          <a:p>
            <a:r>
              <a:rPr lang="ru-RU" dirty="0"/>
              <a:t>"...Если Ты Сын Божий, бросься отсюда вниз..." (</a:t>
            </a:r>
            <a:r>
              <a:rPr lang="ru-RU" dirty="0" err="1"/>
              <a:t>Лк</a:t>
            </a:r>
            <a:r>
              <a:rPr lang="ru-RU" dirty="0"/>
              <a:t>. 4:9</a:t>
            </a:r>
            <a:r>
              <a:rPr lang="ru-RU" dirty="0" smtClean="0"/>
              <a:t>)</a:t>
            </a:r>
          </a:p>
          <a:p>
            <a:r>
              <a:rPr lang="ru-RU" dirty="0"/>
              <a:t>"...не искушай Господа Бога твоего" (Втор.6:16; </a:t>
            </a:r>
            <a:r>
              <a:rPr lang="ru-RU" dirty="0" err="1"/>
              <a:t>Лк</a:t>
            </a:r>
            <a:r>
              <a:rPr lang="ru-RU" dirty="0"/>
              <a:t>. 4:12</a:t>
            </a:r>
            <a:r>
              <a:rPr lang="ru-RU" dirty="0" smtClean="0"/>
              <a:t>)</a:t>
            </a:r>
          </a:p>
          <a:p>
            <a:r>
              <a:rPr lang="ru-RU" dirty="0"/>
              <a:t>"...Все это дам Тебе, если падши поклонишься мне" (Мф. 4:9</a:t>
            </a:r>
            <a:r>
              <a:rPr lang="ru-RU" dirty="0" smtClean="0"/>
              <a:t>)</a:t>
            </a:r>
          </a:p>
          <a:p>
            <a:r>
              <a:rPr lang="ru-RU" dirty="0"/>
              <a:t>"...отойди от Меня, сатана; ибо написано: "Господу Богу твоему поклоняйся и Ему одному служи"(Втор.6:13; Мф. 4:10). </a:t>
            </a:r>
            <a:endParaRPr lang="en-US" dirty="0"/>
          </a:p>
        </p:txBody>
      </p:sp>
    </p:spTree>
    <p:extLst>
      <p:ext uri="{BB962C8B-B14F-4D97-AF65-F5344CB8AC3E}">
        <p14:creationId xmlns:p14="http://schemas.microsoft.com/office/powerpoint/2010/main" val="167822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ПЕРВЫЕ ПОСЛЕДОВАТЕЛИ Ин. 1:35-51</a:t>
            </a:r>
            <a:endParaRPr lang="en-US" dirty="0"/>
          </a:p>
        </p:txBody>
      </p:sp>
      <p:sp>
        <p:nvSpPr>
          <p:cNvPr id="3" name="Content Placeholder 2"/>
          <p:cNvSpPr>
            <a:spLocks noGrp="1"/>
          </p:cNvSpPr>
          <p:nvPr>
            <p:ph idx="1"/>
          </p:nvPr>
        </p:nvSpPr>
        <p:spPr/>
        <p:txBody>
          <a:bodyPr>
            <a:normAutofit fontScale="92500" lnSpcReduction="10000"/>
          </a:bodyPr>
          <a:lstStyle/>
          <a:p>
            <a:r>
              <a:rPr lang="ru-RU" dirty="0"/>
              <a:t>Андрей и </a:t>
            </a:r>
            <a:r>
              <a:rPr lang="ru-RU" dirty="0" smtClean="0"/>
              <a:t>Иоанн</a:t>
            </a:r>
          </a:p>
          <a:p>
            <a:r>
              <a:rPr lang="ru-RU" dirty="0" smtClean="0"/>
              <a:t>Симон</a:t>
            </a:r>
          </a:p>
          <a:p>
            <a:r>
              <a:rPr lang="ru-RU" dirty="0"/>
              <a:t>Филипп </a:t>
            </a:r>
            <a:endParaRPr lang="ru-RU" dirty="0" smtClean="0"/>
          </a:p>
          <a:p>
            <a:r>
              <a:rPr lang="ru-RU" dirty="0" err="1" smtClean="0"/>
              <a:t>Нафанаил</a:t>
            </a:r>
            <a:r>
              <a:rPr lang="ru-RU" dirty="0" smtClean="0"/>
              <a:t> (Варфоломей)</a:t>
            </a:r>
          </a:p>
          <a:p>
            <a:endParaRPr lang="ru-RU" dirty="0"/>
          </a:p>
          <a:p>
            <a:r>
              <a:rPr lang="ru-RU" dirty="0"/>
              <a:t>"...мы нашли Мессию, что значит: "Христос". И привел его к Иисусу. Иисус же, взглянув на него, сказал: ты Симон, сын Ионин; ты наречешься </a:t>
            </a:r>
            <a:r>
              <a:rPr lang="ru-RU" dirty="0" err="1"/>
              <a:t>Кифа</a:t>
            </a:r>
            <a:r>
              <a:rPr lang="ru-RU" dirty="0"/>
              <a:t>, что значит: "камень" (Ин. 1:41-42</a:t>
            </a:r>
            <a:r>
              <a:rPr lang="ru-RU" dirty="0" smtClean="0"/>
              <a:t>).</a:t>
            </a:r>
          </a:p>
          <a:p>
            <a:r>
              <a:rPr lang="ru-RU" dirty="0"/>
              <a:t>"...Равви! Ты Сын Божий, Ты Царь </a:t>
            </a:r>
            <a:r>
              <a:rPr lang="ru-RU" dirty="0" err="1"/>
              <a:t>Израилев</a:t>
            </a:r>
            <a:r>
              <a:rPr lang="ru-RU" dirty="0"/>
              <a:t>" (Ин. 1:49). </a:t>
            </a:r>
            <a:endParaRPr lang="en-US" dirty="0"/>
          </a:p>
        </p:txBody>
      </p:sp>
    </p:spTree>
    <p:extLst>
      <p:ext uri="{BB962C8B-B14F-4D97-AF65-F5344CB8AC3E}">
        <p14:creationId xmlns:p14="http://schemas.microsoft.com/office/powerpoint/2010/main" val="2790149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ПЕРВОЕ ЧУДО Ин. 2:1-12</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156974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0470"/>
            <a:ext cx="9144000" cy="6678420"/>
          </a:xfrm>
          <a:prstGeom prst="rect">
            <a:avLst/>
          </a:prstGeom>
        </p:spPr>
      </p:pic>
      <p:sp>
        <p:nvSpPr>
          <p:cNvPr id="5" name="Rectangle 4"/>
          <p:cNvSpPr/>
          <p:nvPr/>
        </p:nvSpPr>
        <p:spPr>
          <a:xfrm>
            <a:off x="1996440" y="3093720"/>
            <a:ext cx="2103120" cy="655320"/>
          </a:xfrm>
          <a:prstGeom prst="rect">
            <a:avLst/>
          </a:prstGeom>
          <a:no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5774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TotalTime>
  <Words>1243</Words>
  <Application>Microsoft Office PowerPoint</Application>
  <PresentationFormat>On-screen Show (4:3)</PresentationFormat>
  <Paragraphs>97</Paragraphs>
  <Slides>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НАЧАЛО ОБЩЕСТВЕННОГО СЛУЖЕНИЯ</vt:lpstr>
      <vt:lpstr>PowerPoint Presentation</vt:lpstr>
      <vt:lpstr>PowerPoint Presentation</vt:lpstr>
      <vt:lpstr>Цель - представить Себя миру</vt:lpstr>
      <vt:lpstr>КРЕЩЕНИЕ ИИСУСА</vt:lpstr>
      <vt:lpstr>ИСКУШЕНИЕ В ПУСТЫНЕ </vt:lpstr>
      <vt:lpstr>ПЕРВЫЕ ПОСЛЕДОВАТЕЛИ Ин. 1:35-51</vt:lpstr>
      <vt:lpstr>ПЕРВОЕ ЧУДО Ин. 2:1-12</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НАЧАЛО ОБЩЕСТВЕННОГО СЛУЖЕНИЯ</dc:title>
  <dc:creator>Aleksey Muravyev</dc:creator>
  <cp:lastModifiedBy>Aleksey Muravyev</cp:lastModifiedBy>
  <cp:revision>6</cp:revision>
  <cp:lastPrinted>2015-01-12T18:56:51Z</cp:lastPrinted>
  <dcterms:created xsi:type="dcterms:W3CDTF">2015-01-12T18:14:40Z</dcterms:created>
  <dcterms:modified xsi:type="dcterms:W3CDTF">2015-01-12T19:08:45Z</dcterms:modified>
</cp:coreProperties>
</file>